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1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79" r:id="rId33"/>
    <p:sldId id="380" r:id="rId34"/>
    <p:sldId id="314" r:id="rId35"/>
    <p:sldId id="315" r:id="rId36"/>
    <p:sldId id="316" r:id="rId37"/>
    <p:sldId id="317" r:id="rId38"/>
    <p:sldId id="381" r:id="rId39"/>
    <p:sldId id="352" r:id="rId40"/>
    <p:sldId id="456" r:id="rId41"/>
    <p:sldId id="354" r:id="rId42"/>
    <p:sldId id="353" r:id="rId43"/>
    <p:sldId id="355" r:id="rId44"/>
    <p:sldId id="383" r:id="rId45"/>
    <p:sldId id="323" r:id="rId46"/>
    <p:sldId id="385" r:id="rId47"/>
    <p:sldId id="324" r:id="rId48"/>
    <p:sldId id="325" r:id="rId49"/>
    <p:sldId id="387" r:id="rId50"/>
    <p:sldId id="386" r:id="rId51"/>
    <p:sldId id="388" r:id="rId52"/>
    <p:sldId id="330" r:id="rId53"/>
    <p:sldId id="331" r:id="rId54"/>
    <p:sldId id="457" r:id="rId55"/>
    <p:sldId id="464" r:id="rId56"/>
    <p:sldId id="272" r:id="rId57"/>
    <p:sldId id="273" r:id="rId58"/>
    <p:sldId id="429" r:id="rId59"/>
    <p:sldId id="430" r:id="rId60"/>
    <p:sldId id="276" r:id="rId61"/>
    <p:sldId id="431" r:id="rId62"/>
    <p:sldId id="278" r:id="rId63"/>
    <p:sldId id="432" r:id="rId64"/>
    <p:sldId id="433" r:id="rId65"/>
    <p:sldId id="434" r:id="rId66"/>
    <p:sldId id="332" r:id="rId67"/>
    <p:sldId id="333" r:id="rId68"/>
    <p:sldId id="449" r:id="rId69"/>
    <p:sldId id="451" r:id="rId70"/>
    <p:sldId id="395" r:id="rId71"/>
    <p:sldId id="334" r:id="rId72"/>
    <p:sldId id="396" r:id="rId73"/>
    <p:sldId id="398" r:id="rId74"/>
    <p:sldId id="454" r:id="rId75"/>
    <p:sldId id="455" r:id="rId76"/>
    <p:sldId id="399" r:id="rId77"/>
    <p:sldId id="453" r:id="rId78"/>
    <p:sldId id="394" r:id="rId79"/>
    <p:sldId id="458" r:id="rId80"/>
    <p:sldId id="345" r:id="rId81"/>
    <p:sldId id="435" r:id="rId82"/>
    <p:sldId id="436" r:id="rId83"/>
    <p:sldId id="459" r:id="rId84"/>
    <p:sldId id="460" r:id="rId85"/>
    <p:sldId id="438" r:id="rId86"/>
    <p:sldId id="463" r:id="rId87"/>
    <p:sldId id="439" r:id="rId88"/>
    <p:sldId id="440" r:id="rId89"/>
    <p:sldId id="441" r:id="rId90"/>
    <p:sldId id="346" r:id="rId91"/>
    <p:sldId id="288" r:id="rId92"/>
    <p:sldId id="289" r:id="rId93"/>
    <p:sldId id="290" r:id="rId94"/>
    <p:sldId id="291" r:id="rId95"/>
    <p:sldId id="292" r:id="rId96"/>
    <p:sldId id="347" r:id="rId97"/>
    <p:sldId id="293" r:id="rId98"/>
    <p:sldId id="294" r:id="rId99"/>
    <p:sldId id="295" r:id="rId100"/>
    <p:sldId id="296" r:id="rId101"/>
    <p:sldId id="297" r:id="rId102"/>
    <p:sldId id="298" r:id="rId103"/>
    <p:sldId id="348" r:id="rId104"/>
    <p:sldId id="442" r:id="rId105"/>
    <p:sldId id="443" r:id="rId106"/>
    <p:sldId id="444" r:id="rId107"/>
    <p:sldId id="366" r:id="rId108"/>
    <p:sldId id="411" r:id="rId109"/>
    <p:sldId id="406" r:id="rId110"/>
    <p:sldId id="368" r:id="rId111"/>
    <p:sldId id="410" r:id="rId112"/>
    <p:sldId id="405" r:id="rId113"/>
    <p:sldId id="408" r:id="rId114"/>
    <p:sldId id="409" r:id="rId115"/>
    <p:sldId id="407" r:id="rId116"/>
    <p:sldId id="445" r:id="rId117"/>
    <p:sldId id="370" r:id="rId118"/>
    <p:sldId id="369" r:id="rId119"/>
    <p:sldId id="416" r:id="rId120"/>
    <p:sldId id="415" r:id="rId121"/>
    <p:sldId id="365" r:id="rId122"/>
    <p:sldId id="446" r:id="rId123"/>
    <p:sldId id="447" r:id="rId124"/>
    <p:sldId id="448" r:id="rId125"/>
    <p:sldId id="358" r:id="rId126"/>
    <p:sldId id="356" r:id="rId127"/>
    <p:sldId id="359" r:id="rId128"/>
    <p:sldId id="417" r:id="rId129"/>
    <p:sldId id="360" r:id="rId130"/>
    <p:sldId id="414" r:id="rId131"/>
    <p:sldId id="413" r:id="rId132"/>
    <p:sldId id="420" r:id="rId133"/>
    <p:sldId id="357" r:id="rId134"/>
    <p:sldId id="362" r:id="rId135"/>
    <p:sldId id="418" r:id="rId136"/>
    <p:sldId id="364" r:id="rId137"/>
    <p:sldId id="419" r:id="rId138"/>
    <p:sldId id="382" r:id="rId139"/>
    <p:sldId id="422" r:id="rId140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ECC"/>
    <a:srgbClr val="84A4C1"/>
    <a:srgbClr val="EFEFEE"/>
    <a:srgbClr val="4D4D4D"/>
    <a:srgbClr val="ED6F49"/>
    <a:srgbClr val="F7AA44"/>
    <a:srgbClr val="009587"/>
    <a:srgbClr val="BDBABA"/>
    <a:srgbClr val="A7A5A5"/>
    <a:srgbClr val="F0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 autoAdjust="0"/>
    <p:restoredTop sz="94660"/>
  </p:normalViewPr>
  <p:slideViewPr>
    <p:cSldViewPr snapToObjects="1">
      <p:cViewPr varScale="1">
        <p:scale>
          <a:sx n="167" d="100"/>
          <a:sy n="167" d="100"/>
        </p:scale>
        <p:origin x="-488" y="-96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notesMaster" Target="notesMasters/notesMaster1.xml"/><Relationship Id="rId142" Type="http://schemas.openxmlformats.org/officeDocument/2006/relationships/printerSettings" Target="printerSettings/printerSettings1.bin"/><Relationship Id="rId143" Type="http://schemas.openxmlformats.org/officeDocument/2006/relationships/presProps" Target="presProps.xml"/><Relationship Id="rId144" Type="http://schemas.openxmlformats.org/officeDocument/2006/relationships/viewProps" Target="viewProps.xml"/><Relationship Id="rId145" Type="http://schemas.openxmlformats.org/officeDocument/2006/relationships/theme" Target="theme/theme1.xml"/><Relationship Id="rId1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21.10.14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57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107972" y="185738"/>
            <a:ext cx="77201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884" y="185738"/>
            <a:ext cx="469719" cy="4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eg"/><Relationship Id="rId3" Type="http://schemas.openxmlformats.org/officeDocument/2006/relationships/image" Target="../media/image4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png"/><Relationship Id="rId5" Type="http://schemas.openxmlformats.org/officeDocument/2006/relationships/image" Target="../media/image5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9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0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61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3671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::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Repository.new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=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repo.lookup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('7e128e26b92cd378a7000884656088b9953d929f')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 Work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=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index.add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('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mergetool</a:t>
            </a:r>
            <a:endParaRPr lang="de-DE" sz="2000" dirty="0" smtClean="0">
              <a:cs typeface="Courier New"/>
            </a:endParaRP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Änderungen eines 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in einen anderen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werden, z.B. alle Änderungen des </a:t>
            </a:r>
            <a:r>
              <a:rPr lang="de-DE" sz="2000" dirty="0" err="1" smtClean="0">
                <a:cs typeface="Courier New"/>
              </a:rPr>
              <a:t>Integration-Branches</a:t>
            </a:r>
            <a:r>
              <a:rPr lang="de-DE" sz="2000" dirty="0" smtClean="0">
                <a:cs typeface="Courier New"/>
              </a:rPr>
              <a:t> in den </a:t>
            </a:r>
            <a:r>
              <a:rPr lang="de-DE" sz="2000" dirty="0" err="1" smtClean="0">
                <a:cs typeface="Courier New"/>
              </a:rPr>
              <a:t>Master-Branch</a:t>
            </a:r>
            <a:r>
              <a:rPr lang="de-DE" sz="2000" dirty="0" smtClean="0">
                <a:cs typeface="Courier New"/>
              </a:rPr>
              <a:t>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Dazu muss das externe </a:t>
            </a:r>
            <a:r>
              <a:rPr lang="de-DE" sz="2000" dirty="0" err="1" smtClean="0">
                <a:cs typeface="Courier New"/>
              </a:rPr>
              <a:t>Repo</a:t>
            </a:r>
            <a:r>
              <a:rPr lang="de-DE" sz="2000" dirty="0" smtClean="0">
                <a:cs typeface="Courier New"/>
              </a:rPr>
              <a:t> geklont bzw. aktualisiert werden. Dann der </a:t>
            </a:r>
            <a:r>
              <a:rPr lang="de-DE" sz="2000" dirty="0" err="1" smtClean="0">
                <a:cs typeface="Courier New"/>
              </a:rPr>
              <a:t>Merge</a:t>
            </a:r>
            <a:r>
              <a:rPr lang="de-DE" sz="2000" dirty="0" smtClean="0">
                <a:cs typeface="Courier New"/>
              </a:rPr>
              <a:t> durchgeführt und am Ende das Ergebnis zurückgeschrieben werden.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Nutzen Sie den vorhanden </a:t>
            </a:r>
            <a:r>
              <a:rPr lang="de-DE" sz="2000" dirty="0" err="1" smtClean="0">
                <a:cs typeface="Courier New"/>
              </a:rPr>
              <a:t>Testcase</a:t>
            </a:r>
            <a:r>
              <a:rPr lang="de-DE" sz="2000" dirty="0" smtClean="0">
                <a:cs typeface="Courier New"/>
              </a:rPr>
              <a:t> </a:t>
            </a:r>
            <a:r>
              <a:rPr lang="de-DE" sz="2000" b="1" dirty="0" smtClean="0">
                <a:cs typeface="Courier New"/>
              </a:rPr>
              <a:t>de.e2.mergetool.MergeToolTest </a:t>
            </a:r>
            <a:r>
              <a:rPr lang="de-DE" sz="2000" dirty="0" smtClean="0">
                <a:cs typeface="Courier New"/>
              </a:rPr>
              <a:t>als Überprüfung, ob die Implementierung vollständig ist.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 </a:t>
            </a:r>
            <a:r>
              <a:rPr lang="de-DE" dirty="0" err="1" smtClean="0"/>
              <a:t>JGit</a:t>
            </a:r>
            <a:r>
              <a:rPr lang="de-DE" dirty="0" smtClean="0"/>
              <a:t> - </a:t>
            </a:r>
            <a:r>
              <a:rPr lang="de-DE" dirty="0" err="1" smtClean="0"/>
              <a:t>Mergetool</a:t>
            </a:r>
            <a:endParaRPr lang="de-DE" dirty="0"/>
          </a:p>
        </p:txBody>
      </p:sp>
      <p:pic>
        <p:nvPicPr>
          <p:cNvPr id="6" name="Bild 5" descr="bi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85" y="3986213"/>
            <a:ext cx="7432676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Dateien 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- OBJECTDATABASE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OBJECTDATABASE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2000" dirty="0" smtClean="0"/>
          </a:p>
          <a:p>
            <a:pPr mar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Datei/Änderungen zum Index hinzufügen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&gt;/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200" dirty="0" smtClean="0"/>
              <a:t> 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800" dirty="0" smtClean="0"/>
          </a:p>
          <a:p>
            <a:pPr marL="0" lv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/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dirty="0" err="1" smtClean="0"/>
              <a:t>Repository</a:t>
            </a:r>
            <a:r>
              <a:rPr lang="de-DE" sz="2400" dirty="0" smtClean="0"/>
              <a:t>: 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(9a6686 und a2e182).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nach </a:t>
            </a:r>
            <a:r>
              <a:rPr lang="de-DE" sz="2400" dirty="0" err="1" smtClean="0"/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f495c5, welches nur die zwei Dateien (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und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/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OBJECTDATABASE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/>
              <a:t>Während der Konfliktbearbeitung</a:t>
            </a:r>
            <a:endParaRPr lang="de-DE" sz="1400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(Auch außerhalb von 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nutzbar)</a:t>
            </a:r>
            <a:endParaRPr lang="de-DE" sz="1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push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smtClean="0"/>
              <a:t> sowie </a:t>
            </a:r>
            <a:r>
              <a:rPr lang="de-DE" sz="2400" dirty="0" smtClean="0"/>
              <a:t>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60" y="1988840"/>
            <a:ext cx="6177880" cy="298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Konfiguration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rebase-&lt;aufgabe</a:t>
            </a:r>
            <a:r>
              <a:rPr lang="de-DE" sz="2000" dirty="0" smtClean="0">
                <a:cs typeface="Courier New"/>
              </a:rPr>
              <a:t>&gt;</a:t>
            </a:r>
          </a:p>
          <a:p>
            <a:r>
              <a:rPr lang="de-DE" sz="2000" dirty="0" smtClean="0">
                <a:cs typeface="Courier New"/>
              </a:rPr>
              <a:t>Aufgabe 1 + 2: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rechts dargestellt aussieht.</a:t>
            </a:r>
          </a:p>
          <a:p>
            <a:r>
              <a:rPr lang="de-DE" sz="2000" dirty="0" smtClean="0">
                <a:cs typeface="Courier New"/>
              </a:rPr>
              <a:t>Aufgabe 3: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Welche Möglichkeiten / Befehle gibt es um die Historie, so wie rechts dargestellt umzubauen.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</a:t>
            </a:r>
            <a:endParaRPr lang="de-DE" dirty="0"/>
          </a:p>
        </p:txBody>
      </p:sp>
      <p:pic>
        <p:nvPicPr>
          <p:cNvPr id="5" name="Bild 4" descr="filenam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71" y="827815"/>
            <a:ext cx="3885045" cy="549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pPr>
              <a:lnSpc>
                <a:spcPct val="120000"/>
              </a:lnSpc>
            </a:pP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931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8000"/>
                </a:solidFill>
              </a:rPr>
              <a:t>m</a:t>
            </a:r>
            <a:r>
              <a:rPr lang="de-DE" dirty="0" err="1" smtClean="0">
                <a:solidFill>
                  <a:srgbClr val="008000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8000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8000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8000"/>
                </a:solidFill>
              </a:rPr>
              <a:t>m</a:t>
            </a:r>
            <a:r>
              <a:rPr lang="de-DE" dirty="0" err="1" smtClean="0">
                <a:solidFill>
                  <a:srgbClr val="008000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8000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 HEAD^..HEAD^2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0.2 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/v0.1'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24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/*</a:t>
            </a:r>
          </a:p>
          <a:p>
            <a:endParaRPr lang="de-DE" sz="2800" dirty="0" smtClean="0"/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 - 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881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124744"/>
            <a:ext cx="6565900" cy="34163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282700" y="4725144"/>
            <a:ext cx="2790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D4D4D"/>
                </a:solidFill>
              </a:rPr>
              <a:t>Release-Einheit</a:t>
            </a:r>
          </a:p>
          <a:p>
            <a:pPr>
              <a:buFont typeface="Arial"/>
              <a:buChar char="•"/>
            </a:pPr>
            <a:r>
              <a:rPr lang="de-DE" dirty="0">
                <a:solidFill>
                  <a:srgbClr val="4D4D4D"/>
                </a:solidFill>
              </a:rPr>
              <a:t> eigene Version</a:t>
            </a:r>
          </a:p>
          <a:p>
            <a:pPr>
              <a:buFont typeface="Arial"/>
              <a:buChar char="•"/>
            </a:pPr>
            <a:r>
              <a:rPr lang="de-DE" dirty="0">
                <a:solidFill>
                  <a:srgbClr val="4D4D4D"/>
                </a:solidFill>
              </a:rPr>
              <a:t> eigenen Lebenszyklus</a:t>
            </a:r>
          </a:p>
        </p:txBody>
      </p:sp>
      <p:sp>
        <p:nvSpPr>
          <p:cNvPr id="7" name="Rechteck 6"/>
          <p:cNvSpPr/>
          <p:nvPr/>
        </p:nvSpPr>
        <p:spPr>
          <a:xfrm>
            <a:off x="6156176" y="4725144"/>
            <a:ext cx="228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D4D4D"/>
                </a:solidFill>
              </a:rPr>
              <a:t>Git</a:t>
            </a:r>
            <a:r>
              <a:rPr lang="de-DE" dirty="0">
                <a:solidFill>
                  <a:srgbClr val="4D4D4D"/>
                </a:solidFill>
              </a:rPr>
              <a:t>-Repository</a:t>
            </a:r>
          </a:p>
          <a:p>
            <a:pPr>
              <a:buFont typeface="Arial"/>
              <a:buChar char="•"/>
            </a:pPr>
            <a:r>
              <a:rPr lang="de-DE" dirty="0">
                <a:solidFill>
                  <a:srgbClr val="4D4D4D"/>
                </a:solidFill>
              </a:rPr>
              <a:t> eigene </a:t>
            </a:r>
            <a:r>
              <a:rPr lang="de-DE" dirty="0" err="1">
                <a:solidFill>
                  <a:srgbClr val="4D4D4D"/>
                </a:solidFill>
              </a:rPr>
              <a:t>Branches</a:t>
            </a:r>
            <a:endParaRPr lang="de-DE" dirty="0">
              <a:solidFill>
                <a:srgbClr val="4D4D4D"/>
              </a:solidFill>
            </a:endParaRPr>
          </a:p>
          <a:p>
            <a:pPr>
              <a:buFont typeface="Arial"/>
              <a:buChar char="•"/>
            </a:pPr>
            <a:r>
              <a:rPr lang="de-DE" dirty="0">
                <a:solidFill>
                  <a:srgbClr val="4D4D4D"/>
                </a:solidFill>
              </a:rPr>
              <a:t> eigene Tags</a:t>
            </a:r>
          </a:p>
        </p:txBody>
      </p: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Modulen klonen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93949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VOM BRANCH AKTUALISIEREN (SEIT GIT 1.8.2)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39800"/>
            <a:ext cx="6400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LOKAL ÄNDERN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052736"/>
            <a:ext cx="6400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908720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3671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5460</Words>
  <Application>Microsoft Macintosh PowerPoint</Application>
  <PresentationFormat>Bildschirmpräsentation (4:3)</PresentationFormat>
  <Paragraphs>1341</Paragraphs>
  <Slides>139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139</vt:i4>
      </vt:variant>
    </vt:vector>
  </HeadingPairs>
  <TitlesOfParts>
    <vt:vector size="140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REPOSITORY - OBJECTDATABASE</vt:lpstr>
      <vt:lpstr>OBJECTDATABASE – LOW LEVEL OPERATIONEN</vt:lpstr>
      <vt:lpstr>GEHEIMNISSE DES INDEX (STAGE, CACHE)</vt:lpstr>
      <vt:lpstr>VERZWEIGUNGEN - BRANCHES</vt:lpstr>
      <vt:lpstr>BRANCHES / TAGS:  ÜBERBLICK</vt:lpstr>
      <vt:lpstr>REFERENZEN</vt:lpstr>
      <vt:lpstr>ÜBUNG: OBJECTDATABASE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</vt:lpstr>
      <vt:lpstr>GIT INTERNAS: PUSH</vt:lpstr>
      <vt:lpstr>GIT INTERN: PUSH.DEFAULT</vt:lpstr>
      <vt:lpstr>GIT INTERN: PUSH EMPFEHLUNG</vt:lpstr>
      <vt:lpstr>GIT INTERNAS: :-/</vt:lpstr>
      <vt:lpstr>TEIL 3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</vt:lpstr>
      <vt:lpstr>PULL-REQUESTS</vt:lpstr>
      <vt:lpstr>PULL-REQUEST FÜR REVIEW-WORKFLOWS</vt:lpstr>
      <vt:lpstr>TEIL 3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4 – GOODIES</vt:lpstr>
      <vt:lpstr>RELEASEPROZESS 4 – PROBLEME</vt:lpstr>
      <vt:lpstr>BRANCHSTRATEGIE: GITFLOW - TOOLS</vt:lpstr>
      <vt:lpstr>ÜBUNG: GIT FLOW</vt:lpstr>
      <vt:lpstr>TEIL 4</vt:lpstr>
      <vt:lpstr>HINTERGRUND: KOMPLEXE PROJEKTE</vt:lpstr>
      <vt:lpstr>Repository-Aufteilung</vt:lpstr>
      <vt:lpstr>REPOSITORY AUFTEILUNG</vt:lpstr>
      <vt:lpstr>HOMOGENE MODULE</vt:lpstr>
      <vt:lpstr>INHOMOGENE MODULE (I)</vt:lpstr>
      <vt:lpstr>INHOMOGENE MODULE (II)</vt:lpstr>
      <vt:lpstr>Submodule</vt:lpstr>
      <vt:lpstr>Subtree</vt:lpstr>
      <vt:lpstr>PRAXIS-BEISPIEL</vt:lpstr>
      <vt:lpstr>TEIL 4</vt:lpstr>
      <vt:lpstr>Submodule hinzufügen</vt:lpstr>
      <vt:lpstr>Klonen mit Submodulen</vt:lpstr>
      <vt:lpstr>NEUE VERSION EINBINDEN</vt:lpstr>
      <vt:lpstr>VOM BRANCH AKTUALISIEREN (SEIT GIT 1.8.2)</vt:lpstr>
      <vt:lpstr>IN SUBMODULES LOKAL ÄNDERN</vt:lpstr>
      <vt:lpstr>TEIL 4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libgit2</vt:lpstr>
      <vt:lpstr>LIBGIT2 - C-BEISPIEL</vt:lpstr>
      <vt:lpstr>LIBGIT2 - RUGGED BEISPIEL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 JGit - Mergetool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339</cp:revision>
  <dcterms:created xsi:type="dcterms:W3CDTF">2014-09-28T20:48:12Z</dcterms:created>
  <dcterms:modified xsi:type="dcterms:W3CDTF">2014-10-21T19:31:17Z</dcterms:modified>
</cp:coreProperties>
</file>